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B0oiYYVCMEkFc12FD+5owQ==" hashData="j4wPSG2eHioUWrjV5WDPIEcj+dKr9TUaHnJnIyb/dyPDqm4G4ACpgWTjQ3bzOselOUZHFiGKEM8ylVJYBAQOew=="/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21" d="100"/>
          <a:sy n="121" d="100"/>
        </p:scale>
        <p:origin x="389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8FC9DBF-39BB-4050-B9D5-BBA44D4AC9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31332EC0-2716-4E32-A8AE-6ED05DAF2E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97FD26EC-7717-49FF-9BCE-0BE34EE1BD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0A81F-D691-4FBD-9F58-11AB6A128402}" type="datetimeFigureOut">
              <a:rPr lang="zh-TW" altLang="en-US" smtClean="0"/>
              <a:t>2024/2/17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654F47A6-DE15-4A01-9A02-600A256847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A6055187-A09F-480F-A900-94A0DA2EAC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A7EEA-947E-40DF-A3D4-7802300B548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085085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19470DF-BB10-4262-99D0-E633CA7B8F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7E0C41D7-D3D5-42F8-91A0-9C75869399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973CF392-3E5F-46F5-8384-0C9074899D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0A81F-D691-4FBD-9F58-11AB6A128402}" type="datetimeFigureOut">
              <a:rPr lang="zh-TW" altLang="en-US" smtClean="0"/>
              <a:t>2024/2/17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013D438E-0964-499D-8102-D7B68933B5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4CF0FBFC-EF9C-4857-97CC-5C09EC2B16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A7EEA-947E-40DF-A3D4-7802300B548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27602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2720D5B4-6671-4750-8D91-824CE66891A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32A29FB7-76FA-4474-836C-999B487D63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D5AA5B3A-6583-4F7F-8EAB-240C519221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0A81F-D691-4FBD-9F58-11AB6A128402}" type="datetimeFigureOut">
              <a:rPr lang="zh-TW" altLang="en-US" smtClean="0"/>
              <a:t>2024/2/17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DDC6FC6F-941C-4A27-B3CC-8140C12097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5352BB22-EFC3-4813-8A1E-69A6FC9161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A7EEA-947E-40DF-A3D4-7802300B548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664785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3EA2B2E-ED25-4651-9059-F220DC6EB2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20E2C75-9F4D-44E9-A175-577CB89845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21E61917-77E9-427B-A797-C3808A21B7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0A81F-D691-4FBD-9F58-11AB6A128402}" type="datetimeFigureOut">
              <a:rPr lang="zh-TW" altLang="en-US" smtClean="0"/>
              <a:t>2024/2/17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52A41C02-E97B-45E8-9E79-D5288254F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3DE0BB63-0396-4C50-BD60-8E17180E52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A7EEA-947E-40DF-A3D4-7802300B548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928950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3F92291-F527-419D-A84C-FFDCD66DFF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DE7F2638-689E-4405-9E75-8521E2F07A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F3DC2755-5AD9-4419-8352-09CB57177B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0A81F-D691-4FBD-9F58-11AB6A128402}" type="datetimeFigureOut">
              <a:rPr lang="zh-TW" altLang="en-US" smtClean="0"/>
              <a:t>2024/2/17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9A8EDEB7-62BD-4B7C-8FF4-971B8E3A48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D1B6FF31-332A-4B79-98E2-F631AB928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A7EEA-947E-40DF-A3D4-7802300B548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485536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3400D81-38C3-407F-A596-5E2B2E0638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BC6B3F5-B695-4C50-A590-B6885BC65EA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3A4856F5-60D8-48AD-A317-D5AEDF147F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30457FEC-9BBD-417D-865A-ADA5F4B28F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0A81F-D691-4FBD-9F58-11AB6A128402}" type="datetimeFigureOut">
              <a:rPr lang="zh-TW" altLang="en-US" smtClean="0"/>
              <a:t>2024/2/17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43F2A08A-A762-4213-9B3E-EBB7C0C591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C7554122-FA2A-44D7-AED2-4C8D77FFCB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A7EEA-947E-40DF-A3D4-7802300B548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422455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B5065C7-F4C6-4FDC-ACE5-2A220E6374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DED74A40-E896-4AB7-85D8-CEDC8131FE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25E5A933-CBE8-48EE-AA95-9069C5976F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65B330B4-DC88-4D41-B4F5-43E7861DDD3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AFB6F724-27A9-4301-B676-023F3BDA3DF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EBD2CC71-8DB4-42C8-9D3A-35432FE626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0A81F-D691-4FBD-9F58-11AB6A128402}" type="datetimeFigureOut">
              <a:rPr lang="zh-TW" altLang="en-US" smtClean="0"/>
              <a:t>2024/2/17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DF8BDB51-43A8-40FC-99DF-3E1D83A079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0CD756D1-229D-40BA-B31A-887362FD85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A7EEA-947E-40DF-A3D4-7802300B548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529956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FA00C1A-5C6D-40D3-85F5-67DC635CA8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2A3C81FB-1FF3-468A-9799-25ED77A6B0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0A81F-D691-4FBD-9F58-11AB6A128402}" type="datetimeFigureOut">
              <a:rPr lang="zh-TW" altLang="en-US" smtClean="0"/>
              <a:t>2024/2/17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C850D5C5-254C-4F0B-88F2-D89EF633A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91F908E8-6101-4E7C-AD96-5BD84DFFEA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A7EEA-947E-40DF-A3D4-7802300B548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99005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C44ED156-2F87-439D-9DE7-748FB94DFA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0A81F-D691-4FBD-9F58-11AB6A128402}" type="datetimeFigureOut">
              <a:rPr lang="zh-TW" altLang="en-US" smtClean="0"/>
              <a:t>2024/2/17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2CDA5B62-0B6B-42FB-863F-1E27B5321D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EDBE6F2A-96C9-4143-9B12-C1799B5B23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A7EEA-947E-40DF-A3D4-7802300B548A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91CA128E-CFA9-4BA8-BB3F-83B1C5C941EE}"/>
              </a:ext>
            </a:extLst>
          </p:cNvPr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2940" y="187850"/>
            <a:ext cx="2252486" cy="442945"/>
          </a:xfrm>
          <a:prstGeom prst="rect">
            <a:avLst/>
          </a:prstGeom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80EB4B68-9B95-42FF-BA25-76A5B2A6F06B}"/>
              </a:ext>
            </a:extLst>
          </p:cNvPr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1226" y="657084"/>
            <a:ext cx="1854200" cy="492125"/>
          </a:xfrm>
          <a:prstGeom prst="rect">
            <a:avLst/>
          </a:prstGeo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FADA5992-D9F0-4741-841F-9B3A14ED8729}"/>
              </a:ext>
            </a:extLst>
          </p:cNvPr>
          <p:cNvPicPr/>
          <p:nvPr userDrawn="1"/>
        </p:nvPicPr>
        <p:blipFill>
          <a:blip r:embed="rId4"/>
          <a:stretch>
            <a:fillRect/>
          </a:stretch>
        </p:blipFill>
        <p:spPr>
          <a:xfrm>
            <a:off x="3658120" y="6308317"/>
            <a:ext cx="4862830" cy="391160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7B82D971-465C-45E1-9101-6A210E89A618}"/>
              </a:ext>
            </a:extLst>
          </p:cNvPr>
          <p:cNvSpPr/>
          <p:nvPr userDrawn="1"/>
        </p:nvSpPr>
        <p:spPr>
          <a:xfrm>
            <a:off x="3391360" y="147713"/>
            <a:ext cx="26981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800" dirty="0">
                <a:latin typeface="DFKai-SB" panose="03000509000000000000" pitchFamily="65" charset="-120"/>
                <a:ea typeface="DFKai-SB" panose="03000509000000000000" pitchFamily="65" charset="-120"/>
              </a:rPr>
              <a:t>家課</a:t>
            </a:r>
            <a:r>
              <a:rPr lang="nl-NL" altLang="zh-TW" sz="2800" dirty="0">
                <a:latin typeface="DFKai-SB" panose="03000509000000000000" pitchFamily="65" charset="-120"/>
                <a:ea typeface="DFKai-SB" panose="03000509000000000000" pitchFamily="65" charset="-120"/>
              </a:rPr>
              <a:t>/huiswerk </a:t>
            </a: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3718504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4FE0B8D-ADA6-4F8B-A2EA-40DA7AD38A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F6AE177-76E2-433A-BC1F-A3DDFA35D5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2685C299-A909-45CA-A67B-917DB338E4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6CCEBA06-E239-46A6-9221-DA093C4BD0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0A81F-D691-4FBD-9F58-11AB6A128402}" type="datetimeFigureOut">
              <a:rPr lang="zh-TW" altLang="en-US" smtClean="0"/>
              <a:t>2024/2/17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68DC1C67-8990-45FF-9843-73A70183DD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FD48EBE6-9C4D-4AE9-BF43-5BD3B5D09B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A7EEA-947E-40DF-A3D4-7802300B548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500323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A5B1685-EEE7-4432-83FE-6A321783DF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D982EA8E-86E4-442C-8BB0-2960ECB22A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EEC09316-DAC9-4C99-A449-920A1CA4B5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E00A4FBF-1CF7-4508-AA00-FF1C098768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0A81F-D691-4FBD-9F58-11AB6A128402}" type="datetimeFigureOut">
              <a:rPr lang="zh-TW" altLang="en-US" smtClean="0"/>
              <a:t>2024/2/17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B7E5228F-BC5D-44A2-B1C9-DE37A9344C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41975FB3-C486-469B-B009-3F0A8D8169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A7EEA-947E-40DF-A3D4-7802300B548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75085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776319ED-CFD6-4906-A311-6A6D47F00E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405B43CF-5D3C-46CC-8FC0-A54CEE2B47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57DC6276-3E3B-4C54-B20B-E6B0BA79E7A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30A81F-D691-4FBD-9F58-11AB6A128402}" type="datetimeFigureOut">
              <a:rPr lang="zh-TW" altLang="en-US" smtClean="0"/>
              <a:t>2024/2/17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522F8368-4063-479D-98F8-1BE53E87C4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6662E8AE-41E9-4ED8-ADFD-B8FDDCC9AA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4A7EEA-947E-40DF-A3D4-7802300B548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27940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media" Target="../media/media2.mp3"/><Relationship Id="rId7" Type="http://schemas.openxmlformats.org/officeDocument/2006/relationships/image" Target="../media/image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2.mp3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755BFD3B-B656-4371-95FF-D980643BC61B}"/>
              </a:ext>
            </a:extLst>
          </p:cNvPr>
          <p:cNvSpPr/>
          <p:nvPr/>
        </p:nvSpPr>
        <p:spPr>
          <a:xfrm>
            <a:off x="6096000" y="175359"/>
            <a:ext cx="17235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400" dirty="0">
                <a:solidFill>
                  <a:srgbClr val="FF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二月十七日</a:t>
            </a:r>
            <a:endParaRPr lang="zh-TW" altLang="en-US" sz="2400" dirty="0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AAA3BC57-F08C-4FA1-B4F1-AF6BEAC0AC48}"/>
              </a:ext>
            </a:extLst>
          </p:cNvPr>
          <p:cNvSpPr/>
          <p:nvPr/>
        </p:nvSpPr>
        <p:spPr>
          <a:xfrm>
            <a:off x="2000760" y="812899"/>
            <a:ext cx="8599974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zh-TW" altLang="en-US" dirty="0">
                <a:solidFill>
                  <a:srgbClr val="00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第十七課    </a:t>
            </a:r>
            <a:r>
              <a:rPr lang="zh-TW" altLang="en-US" dirty="0">
                <a:solidFill>
                  <a:srgbClr val="000000"/>
                </a:solidFill>
                <a:latin typeface="FZZhongKai-B08" panose="03000509000000000000" pitchFamily="65" charset="-120"/>
                <a:ea typeface="FZZhongKai-B08" panose="03000509000000000000" pitchFamily="65" charset="-120"/>
              </a:rPr>
              <a:t>熊貓</a:t>
            </a:r>
            <a:endParaRPr lang="nl-NL" altLang="zh-TW" dirty="0">
              <a:solidFill>
                <a:srgbClr val="000000"/>
              </a:solidFill>
              <a:latin typeface="FZZhongKai-B08" panose="03000509000000000000" pitchFamily="65" charset="-120"/>
              <a:ea typeface="FZZhongKai-B08" panose="03000509000000000000" pitchFamily="65" charset="-120"/>
            </a:endParaRPr>
          </a:p>
          <a:p>
            <a:r>
              <a:rPr lang="zh-TW" altLang="en-US" dirty="0">
                <a:solidFill>
                  <a:srgbClr val="FF0000"/>
                </a:solidFill>
                <a:latin typeface="Arial" panose="020B0604020202020204" pitchFamily="34" charset="0"/>
                <a:ea typeface="FZZhongKai-B08" panose="03000509000000000000" pitchFamily="65" charset="-120"/>
                <a:cs typeface="Arial" panose="020B0604020202020204" pitchFamily="34" charset="0"/>
              </a:rPr>
              <a:t>(A)</a:t>
            </a:r>
            <a:r>
              <a:rPr lang="zh-TW" altLang="en-US" dirty="0">
                <a:latin typeface="FZZhongKai-B08" panose="03000509000000000000" pitchFamily="65" charset="-120"/>
                <a:ea typeface="FZZhongKai-B08" panose="03000509000000000000" pitchFamily="65" charset="-120"/>
              </a:rPr>
              <a:t>生字：</a:t>
            </a:r>
            <a:r>
              <a:rPr lang="zh-TW" altLang="en-US" dirty="0">
                <a:solidFill>
                  <a:srgbClr val="FF0000"/>
                </a:solidFill>
                <a:latin typeface="FZZhongKai-B08" panose="03000509000000000000" pitchFamily="65" charset="-120"/>
                <a:ea typeface="FZZhongKai-B08" panose="03000509000000000000" pitchFamily="65" charset="-120"/>
              </a:rPr>
              <a:t> </a:t>
            </a:r>
            <a:r>
              <a:rPr lang="zh-TW" altLang="en-US" dirty="0">
                <a:solidFill>
                  <a:srgbClr val="000000"/>
                </a:solidFill>
                <a:latin typeface="FZZhongKai-B08" panose="03000509000000000000" pitchFamily="65" charset="-120"/>
                <a:ea typeface="FZZhongKai-B08" panose="03000509000000000000" pitchFamily="65" charset="-120"/>
              </a:rPr>
              <a:t>每組字寫 </a:t>
            </a:r>
            <a:r>
              <a:rPr lang="en-US" altLang="zh-TW" dirty="0">
                <a:solidFill>
                  <a:srgbClr val="000000"/>
                </a:solidFill>
                <a:latin typeface="FZZhongKai-B08" panose="03000509000000000000" pitchFamily="65" charset="-120"/>
                <a:ea typeface="FZZhongKai-B08" panose="03000509000000000000" pitchFamily="65" charset="-120"/>
              </a:rPr>
              <a:t>1 </a:t>
            </a:r>
            <a:r>
              <a:rPr lang="zh-TW" altLang="en-US" dirty="0">
                <a:solidFill>
                  <a:srgbClr val="000000"/>
                </a:solidFill>
                <a:latin typeface="FZZhongKai-B08" panose="03000509000000000000" pitchFamily="65" charset="-120"/>
                <a:ea typeface="FZZhongKai-B08" panose="03000509000000000000" pitchFamily="65" charset="-120"/>
              </a:rPr>
              <a:t>行</a:t>
            </a:r>
            <a:br>
              <a:rPr lang="zh-TW" altLang="en-US" dirty="0">
                <a:solidFill>
                  <a:srgbClr val="000000"/>
                </a:solidFill>
                <a:latin typeface="FZZhongKai-B08" panose="03000509000000000000" pitchFamily="65" charset="-120"/>
                <a:ea typeface="FZZhongKai-B08" panose="03000509000000000000" pitchFamily="65" charset="-120"/>
              </a:rPr>
            </a:br>
            <a:r>
              <a:rPr lang="nl-NL" altLang="zh-TW" dirty="0">
                <a:solidFill>
                  <a:srgbClr val="000000"/>
                </a:solidFill>
                <a:latin typeface="FZZhongKai-B08" panose="03000509000000000000" pitchFamily="65" charset="-120"/>
                <a:ea typeface="FZZhongKai-B08" panose="03000509000000000000" pitchFamily="65" charset="-120"/>
              </a:rPr>
              <a:t>    </a:t>
            </a:r>
            <a:r>
              <a:rPr lang="en-US" altLang="zh-TW" dirty="0">
                <a:latin typeface="FZZhongKai-B08" panose="03000509000000000000" pitchFamily="65" charset="-120"/>
                <a:ea typeface="FZZhongKai-B08" panose="03000509000000000000" pitchFamily="65" charset="-120"/>
              </a:rPr>
              <a:t>1.</a:t>
            </a:r>
            <a:r>
              <a:rPr lang="zh-TW" altLang="en-US" dirty="0">
                <a:latin typeface="FZZhongKai-B08" panose="03000509000000000000" pitchFamily="65" charset="-120"/>
                <a:ea typeface="FZZhongKai-B08" panose="03000509000000000000" pitchFamily="65" charset="-120"/>
              </a:rPr>
              <a:t>熊貓     </a:t>
            </a:r>
            <a:r>
              <a:rPr lang="en-US" altLang="zh-TW" dirty="0">
                <a:latin typeface="FZZhongKai-B08" panose="03000509000000000000" pitchFamily="65" charset="-120"/>
                <a:ea typeface="FZZhongKai-B08" panose="03000509000000000000" pitchFamily="65" charset="-120"/>
              </a:rPr>
              <a:t>2.</a:t>
            </a:r>
            <a:r>
              <a:rPr lang="zh-TW" altLang="en-US" dirty="0">
                <a:latin typeface="FZZhongKai-B08" panose="03000509000000000000" pitchFamily="65" charset="-120"/>
                <a:ea typeface="FZZhongKai-B08" panose="03000509000000000000" pitchFamily="65" charset="-120"/>
              </a:rPr>
              <a:t>課堂      </a:t>
            </a:r>
            <a:r>
              <a:rPr lang="en-US" altLang="zh-TW" dirty="0">
                <a:latin typeface="FZZhongKai-B08" panose="03000509000000000000" pitchFamily="65" charset="-120"/>
                <a:ea typeface="FZZhongKai-B08" panose="03000509000000000000" pitchFamily="65" charset="-120"/>
              </a:rPr>
              <a:t>3.</a:t>
            </a:r>
            <a:r>
              <a:rPr lang="zh-TW" altLang="en-US" dirty="0">
                <a:latin typeface="FZZhongKai-B08" panose="03000509000000000000" pitchFamily="65" charset="-120"/>
                <a:ea typeface="FZZhongKai-B08" panose="03000509000000000000" pitchFamily="65" charset="-120"/>
              </a:rPr>
              <a:t>介紹      </a:t>
            </a:r>
            <a:r>
              <a:rPr lang="en-US" altLang="zh-TW" dirty="0">
                <a:latin typeface="FZZhongKai-B08" panose="03000509000000000000" pitchFamily="65" charset="-120"/>
                <a:ea typeface="FZZhongKai-B08" panose="03000509000000000000" pitchFamily="65" charset="-120"/>
              </a:rPr>
              <a:t>4.</a:t>
            </a:r>
            <a:r>
              <a:rPr lang="zh-TW" altLang="en-US" dirty="0">
                <a:latin typeface="FZZhongKai-B08" panose="03000509000000000000" pitchFamily="65" charset="-120"/>
                <a:ea typeface="FZZhongKai-B08" panose="03000509000000000000" pitchFamily="65" charset="-120"/>
              </a:rPr>
              <a:t>請教      </a:t>
            </a:r>
            <a:r>
              <a:rPr lang="en-US" altLang="zh-TW" dirty="0">
                <a:latin typeface="FZZhongKai-B08" panose="03000509000000000000" pitchFamily="65" charset="-120"/>
                <a:ea typeface="FZZhongKai-B08" panose="03000509000000000000" pitchFamily="65" charset="-120"/>
              </a:rPr>
              <a:t>5.</a:t>
            </a:r>
            <a:r>
              <a:rPr lang="zh-TW" altLang="en-US" dirty="0">
                <a:latin typeface="FZZhongKai-B08" panose="03000509000000000000" pitchFamily="65" charset="-120"/>
                <a:ea typeface="FZZhongKai-B08" panose="03000509000000000000" pitchFamily="65" charset="-120"/>
              </a:rPr>
              <a:t>生長    </a:t>
            </a:r>
            <a:r>
              <a:rPr lang="en-US" altLang="zh-TW" dirty="0">
                <a:latin typeface="FZZhongKai-B08" panose="03000509000000000000" pitchFamily="65" charset="-120"/>
                <a:ea typeface="FZZhongKai-B08" panose="03000509000000000000" pitchFamily="65" charset="-120"/>
              </a:rPr>
              <a:t>6.</a:t>
            </a:r>
            <a:r>
              <a:rPr lang="zh-TW" altLang="en-US" dirty="0">
                <a:latin typeface="FZZhongKai-B08" panose="03000509000000000000" pitchFamily="65" charset="-120"/>
                <a:ea typeface="FZZhongKai-B08" panose="03000509000000000000" pitchFamily="65" charset="-120"/>
              </a:rPr>
              <a:t>胖胖    </a:t>
            </a:r>
            <a:endParaRPr lang="nl-NL" altLang="zh-TW" dirty="0">
              <a:latin typeface="FZZhongKai-B08" panose="03000509000000000000" pitchFamily="65" charset="-120"/>
              <a:ea typeface="FZZhongKai-B08" panose="03000509000000000000" pitchFamily="65" charset="-120"/>
            </a:endParaRPr>
          </a:p>
          <a:p>
            <a:r>
              <a:rPr lang="en-US" altLang="zh-TW" dirty="0">
                <a:latin typeface="FZZhongKai-B08" panose="03000509000000000000" pitchFamily="65" charset="-120"/>
                <a:ea typeface="FZZhongKai-B08" panose="03000509000000000000" pitchFamily="65" charset="-120"/>
              </a:rPr>
              <a:t>    7.</a:t>
            </a:r>
            <a:r>
              <a:rPr lang="zh-TW" altLang="en-US" dirty="0">
                <a:latin typeface="FZZhongKai-B08" panose="03000509000000000000" pitchFamily="65" charset="-120"/>
                <a:ea typeface="FZZhongKai-B08" panose="03000509000000000000" pitchFamily="65" charset="-120"/>
              </a:rPr>
              <a:t>笨頭笨腦     </a:t>
            </a:r>
            <a:r>
              <a:rPr lang="en-US" altLang="zh-TW" dirty="0">
                <a:latin typeface="FZZhongKai-B08" panose="03000509000000000000" pitchFamily="65" charset="-120"/>
                <a:ea typeface="FZZhongKai-B08" panose="03000509000000000000" pitchFamily="65" charset="-120"/>
              </a:rPr>
              <a:t>8.</a:t>
            </a:r>
            <a:r>
              <a:rPr lang="zh-TW" altLang="en-US" dirty="0">
                <a:latin typeface="FZZhongKai-B08" panose="03000509000000000000" pitchFamily="65" charset="-120"/>
                <a:ea typeface="FZZhongKai-B08" panose="03000509000000000000" pitchFamily="65" charset="-120"/>
              </a:rPr>
              <a:t>主要     </a:t>
            </a:r>
            <a:r>
              <a:rPr lang="en-US" altLang="zh-TW" dirty="0">
                <a:latin typeface="FZZhongKai-B08" panose="03000509000000000000" pitchFamily="65" charset="-120"/>
                <a:ea typeface="FZZhongKai-B08" panose="03000509000000000000" pitchFamily="65" charset="-120"/>
              </a:rPr>
              <a:t>9.</a:t>
            </a:r>
            <a:r>
              <a:rPr lang="zh-TW" altLang="en-US" dirty="0">
                <a:latin typeface="FZZhongKai-B08" panose="03000509000000000000" pitchFamily="65" charset="-120"/>
                <a:ea typeface="FZZhongKai-B08" panose="03000509000000000000" pitchFamily="65" charset="-120"/>
              </a:rPr>
              <a:t>大量     </a:t>
            </a:r>
            <a:r>
              <a:rPr lang="en-US" altLang="zh-TW" dirty="0">
                <a:latin typeface="FZZhongKai-B08" panose="03000509000000000000" pitchFamily="65" charset="-120"/>
                <a:ea typeface="FZZhongKai-B08" panose="03000509000000000000" pitchFamily="65" charset="-120"/>
              </a:rPr>
              <a:t>10.</a:t>
            </a:r>
            <a:r>
              <a:rPr lang="zh-TW" altLang="en-US" dirty="0">
                <a:latin typeface="FZZhongKai-B08" panose="03000509000000000000" pitchFamily="65" charset="-120"/>
                <a:ea typeface="FZZhongKai-B08" panose="03000509000000000000" pitchFamily="65" charset="-120"/>
              </a:rPr>
              <a:t>死亡    </a:t>
            </a:r>
            <a:r>
              <a:rPr lang="en-US" altLang="zh-TW" dirty="0">
                <a:latin typeface="FZZhongKai-B08" panose="03000509000000000000" pitchFamily="65" charset="-120"/>
                <a:ea typeface="FZZhongKai-B08" panose="03000509000000000000" pitchFamily="65" charset="-120"/>
              </a:rPr>
              <a:t>11.</a:t>
            </a:r>
            <a:r>
              <a:rPr lang="zh-TW" altLang="en-US" dirty="0">
                <a:latin typeface="FZZhongKai-B08" panose="03000509000000000000" pitchFamily="65" charset="-120"/>
                <a:ea typeface="FZZhongKai-B08" panose="03000509000000000000" pitchFamily="65" charset="-120"/>
              </a:rPr>
              <a:t>足夠     </a:t>
            </a:r>
            <a:r>
              <a:rPr lang="en-US" altLang="zh-TW" dirty="0">
                <a:latin typeface="FZZhongKai-B08" panose="03000509000000000000" pitchFamily="65" charset="-120"/>
                <a:ea typeface="FZZhongKai-B08" panose="03000509000000000000" pitchFamily="65" charset="-120"/>
              </a:rPr>
              <a:t>12.</a:t>
            </a:r>
            <a:r>
              <a:rPr lang="zh-TW" altLang="en-US" dirty="0">
                <a:latin typeface="FZZhongKai-B08" panose="03000509000000000000" pitchFamily="65" charset="-120"/>
                <a:ea typeface="FZZhongKai-B08" panose="03000509000000000000" pitchFamily="65" charset="-120"/>
              </a:rPr>
              <a:t>數量    </a:t>
            </a:r>
            <a:endParaRPr lang="nl-NL" altLang="zh-TW" dirty="0">
              <a:latin typeface="FZZhongKai-B08" panose="03000509000000000000" pitchFamily="65" charset="-120"/>
              <a:ea typeface="FZZhongKai-B08" panose="03000509000000000000" pitchFamily="65" charset="-120"/>
            </a:endParaRPr>
          </a:p>
          <a:p>
            <a:r>
              <a:rPr lang="en-US" altLang="zh-TW" dirty="0">
                <a:latin typeface="FZZhongKai-B08" panose="03000509000000000000" pitchFamily="65" charset="-120"/>
                <a:ea typeface="FZZhongKai-B08" panose="03000509000000000000" pitchFamily="65" charset="-120"/>
              </a:rPr>
              <a:t>   13. </a:t>
            </a:r>
            <a:r>
              <a:rPr lang="zh-TW" altLang="en-US" dirty="0">
                <a:latin typeface="FZZhongKai-B08" panose="03000509000000000000" pitchFamily="65" charset="-120"/>
                <a:ea typeface="FZZhongKai-B08" panose="03000509000000000000" pitchFamily="65" charset="-120"/>
              </a:rPr>
              <a:t>越來越少    </a:t>
            </a:r>
            <a:r>
              <a:rPr lang="en-US" altLang="zh-TW" dirty="0">
                <a:latin typeface="FZZhongKai-B08" panose="03000509000000000000" pitchFamily="65" charset="-120"/>
                <a:ea typeface="FZZhongKai-B08" panose="03000509000000000000" pitchFamily="65" charset="-120"/>
              </a:rPr>
              <a:t>14.</a:t>
            </a:r>
            <a:r>
              <a:rPr lang="zh-TW" altLang="en-US" dirty="0">
                <a:latin typeface="FZZhongKai-B08" panose="03000509000000000000" pitchFamily="65" charset="-120"/>
                <a:ea typeface="FZZhongKai-B08" panose="03000509000000000000" pitchFamily="65" charset="-120"/>
              </a:rPr>
              <a:t>怪不得   </a:t>
            </a:r>
            <a:r>
              <a:rPr lang="en-US" altLang="zh-TW" dirty="0">
                <a:latin typeface="FZZhongKai-B08" panose="03000509000000000000" pitchFamily="65" charset="-120"/>
                <a:ea typeface="FZZhongKai-B08" panose="03000509000000000000" pitchFamily="65" charset="-120"/>
              </a:rPr>
              <a:t>15.</a:t>
            </a:r>
            <a:r>
              <a:rPr lang="zh-TW" altLang="en-US" dirty="0">
                <a:latin typeface="FZZhongKai-B08" panose="03000509000000000000" pitchFamily="65" charset="-120"/>
                <a:ea typeface="FZZhongKai-B08" panose="03000509000000000000" pitchFamily="65" charset="-120"/>
              </a:rPr>
              <a:t>眼圈   </a:t>
            </a:r>
            <a:r>
              <a:rPr lang="en-US" altLang="zh-TW" dirty="0">
                <a:latin typeface="FZZhongKai-B08" panose="03000509000000000000" pitchFamily="65" charset="-120"/>
                <a:ea typeface="FZZhongKai-B08" panose="03000509000000000000" pitchFamily="65" charset="-120"/>
              </a:rPr>
              <a:t>16.</a:t>
            </a:r>
            <a:r>
              <a:rPr lang="zh-TW" altLang="en-US" dirty="0">
                <a:latin typeface="FZZhongKai-B08" panose="03000509000000000000" pitchFamily="65" charset="-120"/>
                <a:ea typeface="FZZhongKai-B08" panose="03000509000000000000" pitchFamily="65" charset="-120"/>
              </a:rPr>
              <a:t>世界保護    </a:t>
            </a:r>
            <a:r>
              <a:rPr lang="en-US" altLang="zh-TW" dirty="0">
                <a:latin typeface="FZZhongKai-B08" panose="03000509000000000000" pitchFamily="65" charset="-120"/>
                <a:ea typeface="FZZhongKai-B08" panose="03000509000000000000" pitchFamily="65" charset="-120"/>
              </a:rPr>
              <a:t>17.</a:t>
            </a:r>
            <a:r>
              <a:rPr lang="zh-TW" altLang="en-US" dirty="0">
                <a:latin typeface="FZZhongKai-B08" panose="03000509000000000000" pitchFamily="65" charset="-120"/>
                <a:ea typeface="FZZhongKai-B08" panose="03000509000000000000" pitchFamily="65" charset="-120"/>
              </a:rPr>
              <a:t>野生動物</a:t>
            </a:r>
            <a:endParaRPr lang="nl-NL" altLang="zh-TW" dirty="0">
              <a:solidFill>
                <a:srgbClr val="FF0000"/>
              </a:solidFill>
              <a:latin typeface="FZZhongKai-B08" panose="03000509000000000000" pitchFamily="65" charset="-120"/>
              <a:ea typeface="FZZhongKai-B08" panose="03000509000000000000" pitchFamily="65" charset="-120"/>
            </a:endParaRPr>
          </a:p>
          <a:p>
            <a:r>
              <a:rPr lang="zh-TW" altLang="en-US" dirty="0">
                <a:solidFill>
                  <a:srgbClr val="FF0000"/>
                </a:solidFill>
                <a:latin typeface="Arial" panose="020B0604020202020204" pitchFamily="34" charset="0"/>
                <a:ea typeface="FZZhongKai-B08" panose="03000509000000000000" pitchFamily="65" charset="-120"/>
                <a:cs typeface="Arial" panose="020B0604020202020204" pitchFamily="34" charset="0"/>
              </a:rPr>
              <a:t>(B)</a:t>
            </a:r>
            <a:r>
              <a:rPr lang="zh-TW" altLang="en-US" dirty="0">
                <a:latin typeface="FZZhongKai-B08" panose="03000509000000000000" pitchFamily="65" charset="-120"/>
                <a:ea typeface="FZZhongKai-B08" panose="03000509000000000000" pitchFamily="65" charset="-120"/>
              </a:rPr>
              <a:t>習作：完成第 1</a:t>
            </a:r>
            <a:r>
              <a:rPr lang="nl-NL" altLang="zh-TW" dirty="0">
                <a:latin typeface="FZZhongKai-B08" panose="03000509000000000000" pitchFamily="65" charset="-120"/>
                <a:ea typeface="FZZhongKai-B08" panose="03000509000000000000" pitchFamily="65" charset="-120"/>
              </a:rPr>
              <a:t>7</a:t>
            </a:r>
            <a:r>
              <a:rPr lang="zh-TW" altLang="en-US" dirty="0">
                <a:latin typeface="FZZhongKai-B08" panose="03000509000000000000" pitchFamily="65" charset="-120"/>
                <a:ea typeface="FZZhongKai-B08" panose="03000509000000000000" pitchFamily="65" charset="-120"/>
              </a:rPr>
              <a:t> 課</a:t>
            </a:r>
          </a:p>
          <a:p>
            <a:r>
              <a:rPr lang="zh-TW" altLang="en-US" dirty="0">
                <a:solidFill>
                  <a:srgbClr val="FF0000"/>
                </a:solidFill>
                <a:latin typeface="Arial" panose="020B0604020202020204" pitchFamily="34" charset="0"/>
                <a:ea typeface="FZZhongKai-B08" panose="03000509000000000000" pitchFamily="65" charset="-120"/>
                <a:cs typeface="Arial" panose="020B0604020202020204" pitchFamily="34" charset="0"/>
              </a:rPr>
              <a:t>(C) </a:t>
            </a:r>
            <a:r>
              <a:rPr lang="zh-TW" altLang="en-US" dirty="0">
                <a:latin typeface="FZZhongKai-B08" panose="03000509000000000000" pitchFamily="65" charset="-120"/>
                <a:ea typeface="FZZhongKai-B08" panose="03000509000000000000" pitchFamily="65" charset="-120"/>
              </a:rPr>
              <a:t>作句   </a:t>
            </a:r>
            <a:r>
              <a:rPr lang="en-US" altLang="zh-TW" dirty="0">
                <a:solidFill>
                  <a:srgbClr val="000000"/>
                </a:solidFill>
                <a:latin typeface="FZZhongKai-B08" panose="03000509000000000000" pitchFamily="65" charset="-120"/>
                <a:ea typeface="FZZhongKai-B08" panose="03000509000000000000" pitchFamily="65" charset="-120"/>
              </a:rPr>
              <a:t>1. </a:t>
            </a:r>
            <a:r>
              <a:rPr lang="zh-TW" altLang="en-US" dirty="0">
                <a:solidFill>
                  <a:srgbClr val="000000"/>
                </a:solidFill>
                <a:latin typeface="FZZhongKai-B08" panose="03000509000000000000" pitchFamily="65" charset="-120"/>
                <a:ea typeface="FZZhongKai-B08" panose="03000509000000000000" pitchFamily="65" charset="-120"/>
              </a:rPr>
              <a:t>足夠</a:t>
            </a:r>
            <a:r>
              <a:rPr lang="en-US" altLang="zh-TW" dirty="0">
                <a:solidFill>
                  <a:srgbClr val="000000"/>
                </a:solidFill>
                <a:latin typeface="FZZhongKai-B08" panose="03000509000000000000" pitchFamily="65" charset="-120"/>
                <a:ea typeface="FZZhongKai-B08" panose="03000509000000000000" pitchFamily="65" charset="-120"/>
              </a:rPr>
              <a:t>              </a:t>
            </a:r>
            <a:r>
              <a:rPr lang="zh-TW" altLang="en-US" dirty="0">
                <a:solidFill>
                  <a:srgbClr val="000000"/>
                </a:solidFill>
                <a:latin typeface="FZZhongKai-B08" panose="03000509000000000000" pitchFamily="65" charset="-120"/>
                <a:ea typeface="FZZhongKai-B08" panose="03000509000000000000" pitchFamily="65" charset="-120"/>
              </a:rPr>
              <a:t>例</a:t>
            </a:r>
            <a:r>
              <a:rPr lang="en-US" altLang="zh-TW" dirty="0">
                <a:solidFill>
                  <a:srgbClr val="000000"/>
                </a:solidFill>
                <a:latin typeface="FZZhongKai-B08" panose="03000509000000000000" pitchFamily="65" charset="-120"/>
                <a:ea typeface="FZZhongKai-B08" panose="03000509000000000000" pitchFamily="65" charset="-120"/>
              </a:rPr>
              <a:t>: </a:t>
            </a:r>
            <a:r>
              <a:rPr lang="zh-TW" altLang="en-US" dirty="0">
                <a:solidFill>
                  <a:srgbClr val="000000"/>
                </a:solidFill>
                <a:latin typeface="FZZhongKai-B08" panose="03000509000000000000" pitchFamily="65" charset="-120"/>
                <a:ea typeface="FZZhongKai-B08" panose="03000509000000000000" pitchFamily="65" charset="-120"/>
              </a:rPr>
              <a:t>媽媽買了很多食物，</a:t>
            </a:r>
            <a:r>
              <a:rPr lang="zh-TW" altLang="en-US" dirty="0">
                <a:solidFill>
                  <a:srgbClr val="000000"/>
                </a:solidFill>
                <a:highlight>
                  <a:srgbClr val="FFFF00"/>
                </a:highlight>
                <a:latin typeface="FZZhongKai-B08" panose="03000509000000000000" pitchFamily="65" charset="-120"/>
                <a:ea typeface="FZZhongKai-B08" panose="03000509000000000000" pitchFamily="65" charset="-120"/>
              </a:rPr>
              <a:t>足夠</a:t>
            </a:r>
            <a:r>
              <a:rPr lang="zh-TW" altLang="en-US" dirty="0">
                <a:solidFill>
                  <a:srgbClr val="000000"/>
                </a:solidFill>
                <a:latin typeface="FZZhongKai-B08" panose="03000509000000000000" pitchFamily="65" charset="-120"/>
                <a:ea typeface="FZZhongKai-B08" panose="03000509000000000000" pitchFamily="65" charset="-120"/>
              </a:rPr>
              <a:t>我們吃一星期。</a:t>
            </a:r>
            <a:br>
              <a:rPr lang="zh-TW" altLang="en-US" dirty="0">
                <a:solidFill>
                  <a:srgbClr val="000000"/>
                </a:solidFill>
                <a:latin typeface="FZZhongKai-B08" panose="03000509000000000000" pitchFamily="65" charset="-120"/>
                <a:ea typeface="FZZhongKai-B08" panose="03000509000000000000" pitchFamily="65" charset="-120"/>
              </a:rPr>
            </a:br>
            <a:r>
              <a:rPr lang="zh-TW" altLang="en-US" dirty="0">
                <a:solidFill>
                  <a:srgbClr val="000000"/>
                </a:solidFill>
                <a:latin typeface="FZZhongKai-B08" panose="03000509000000000000" pitchFamily="65" charset="-120"/>
                <a:ea typeface="FZZhongKai-B08" panose="03000509000000000000" pitchFamily="65" charset="-120"/>
              </a:rPr>
              <a:t>                </a:t>
            </a:r>
            <a:r>
              <a:rPr lang="en-US" altLang="zh-TW" dirty="0">
                <a:solidFill>
                  <a:srgbClr val="000000"/>
                </a:solidFill>
                <a:latin typeface="FZZhongKai-B08" panose="03000509000000000000" pitchFamily="65" charset="-120"/>
                <a:ea typeface="FZZhongKai-B08" panose="03000509000000000000" pitchFamily="65" charset="-120"/>
              </a:rPr>
              <a:t>2. </a:t>
            </a:r>
            <a:r>
              <a:rPr lang="zh-TW" altLang="en-US" dirty="0">
                <a:solidFill>
                  <a:srgbClr val="000000"/>
                </a:solidFill>
                <a:latin typeface="FZZhongKai-B08" panose="03000509000000000000" pitchFamily="65" charset="-120"/>
                <a:ea typeface="FZZhongKai-B08" panose="03000509000000000000" pitchFamily="65" charset="-120"/>
              </a:rPr>
              <a:t>越來越：        例</a:t>
            </a:r>
            <a:r>
              <a:rPr lang="en-US" altLang="zh-TW" dirty="0">
                <a:solidFill>
                  <a:srgbClr val="000000"/>
                </a:solidFill>
                <a:latin typeface="FZZhongKai-B08" panose="03000509000000000000" pitchFamily="65" charset="-120"/>
                <a:ea typeface="FZZhongKai-B08" panose="03000509000000000000" pitchFamily="65" charset="-120"/>
              </a:rPr>
              <a:t>: </a:t>
            </a:r>
            <a:r>
              <a:rPr lang="zh-TW" altLang="en-US" dirty="0">
                <a:solidFill>
                  <a:srgbClr val="000000"/>
                </a:solidFill>
                <a:latin typeface="FZZhongKai-B08" panose="03000509000000000000" pitchFamily="65" charset="-120"/>
                <a:ea typeface="FZZhongKai-B08" panose="03000509000000000000" pitchFamily="65" charset="-120"/>
              </a:rPr>
              <a:t>媽媽做的菜</a:t>
            </a:r>
            <a:r>
              <a:rPr lang="zh-TW" altLang="en-US" dirty="0">
                <a:solidFill>
                  <a:srgbClr val="000000"/>
                </a:solidFill>
                <a:highlight>
                  <a:srgbClr val="FFFF00"/>
                </a:highlight>
                <a:latin typeface="FZZhongKai-B08" panose="03000509000000000000" pitchFamily="65" charset="-120"/>
                <a:ea typeface="FZZhongKai-B08" panose="03000509000000000000" pitchFamily="65" charset="-120"/>
              </a:rPr>
              <a:t>越來越</a:t>
            </a:r>
            <a:r>
              <a:rPr lang="zh-TW" altLang="en-US" dirty="0">
                <a:solidFill>
                  <a:srgbClr val="000000"/>
                </a:solidFill>
                <a:latin typeface="FZZhongKai-B08" panose="03000509000000000000" pitchFamily="65" charset="-120"/>
                <a:ea typeface="FZZhongKai-B08" panose="03000509000000000000" pitchFamily="65" charset="-120"/>
              </a:rPr>
              <a:t>好味。</a:t>
            </a:r>
            <a:endParaRPr lang="nl-NL" altLang="zh-TW" dirty="0">
              <a:solidFill>
                <a:srgbClr val="000000"/>
              </a:solidFill>
              <a:latin typeface="FZZhongKai-B08" panose="03000509000000000000" pitchFamily="65" charset="-120"/>
              <a:ea typeface="FZZhongKai-B08" panose="03000509000000000000" pitchFamily="65" charset="-120"/>
            </a:endParaRPr>
          </a:p>
          <a:p>
            <a:r>
              <a:rPr lang="zh-TW" altLang="en-US" dirty="0">
                <a:solidFill>
                  <a:srgbClr val="FF0000"/>
                </a:solidFill>
                <a:latin typeface="Arial" panose="020B0604020202020204" pitchFamily="34" charset="0"/>
                <a:ea typeface="FZZhongKai-B08" panose="03000509000000000000" pitchFamily="65" charset="-120"/>
                <a:cs typeface="Arial" panose="020B0604020202020204" pitchFamily="34" charset="0"/>
              </a:rPr>
              <a:t>(D)</a:t>
            </a:r>
            <a:r>
              <a:rPr lang="zh-TW" altLang="en-US" dirty="0">
                <a:latin typeface="FZZhongKai-B08" panose="03000509000000000000" pitchFamily="65" charset="-120"/>
                <a:ea typeface="FZZhongKai-B08" panose="03000509000000000000" pitchFamily="65" charset="-120"/>
              </a:rPr>
              <a:t>熟讀</a:t>
            </a:r>
            <a:r>
              <a:rPr lang="nl-NL" altLang="zh-TW" dirty="0">
                <a:latin typeface="FZZhongKai-B08" panose="03000509000000000000" pitchFamily="65" charset="-120"/>
                <a:ea typeface="FZZhongKai-B08" panose="03000509000000000000" pitchFamily="65" charset="-120"/>
              </a:rPr>
              <a:t>:</a:t>
            </a:r>
            <a:r>
              <a:rPr lang="zh-TW" altLang="en-US" dirty="0">
                <a:latin typeface="DFKai-SB" panose="03000509000000000000" pitchFamily="65" charset="-120"/>
                <a:ea typeface="DFKai-SB" panose="03000509000000000000" pitchFamily="65" charset="-120"/>
              </a:rPr>
              <a:t>第十七課     </a:t>
            </a:r>
            <a:r>
              <a:rPr lang="zh-TW" altLang="en-US" dirty="0">
                <a:solidFill>
                  <a:srgbClr val="000000"/>
                </a:solidFill>
                <a:latin typeface="FZZhongKai-B08" panose="03000509000000000000" pitchFamily="65" charset="-120"/>
                <a:ea typeface="FZZhongKai-B08" panose="03000509000000000000" pitchFamily="65" charset="-120"/>
              </a:rPr>
              <a:t>熊貓</a:t>
            </a:r>
            <a:endParaRPr lang="nl-NL" altLang="zh-TW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>
              <a:spcAft>
                <a:spcPts val="600"/>
              </a:spcAft>
            </a:pPr>
            <a:r>
              <a:rPr lang="zh-TW" altLang="en-US" dirty="0">
                <a:latin typeface="DFKai-SB" panose="03000509000000000000" pitchFamily="65" charset="-120"/>
                <a:ea typeface="DFKai-SB" panose="03000509000000000000" pitchFamily="65" charset="-120"/>
              </a:rPr>
              <a:t>    下星期，</a:t>
            </a:r>
            <a:r>
              <a:rPr lang="zh-TW" altLang="en-US" u="sng" dirty="0">
                <a:latin typeface="DFKai-SB" panose="03000509000000000000" pitchFamily="65" charset="-120"/>
                <a:ea typeface="DFKai-SB" panose="03000509000000000000" pitchFamily="65" charset="-120"/>
              </a:rPr>
              <a:t>小蘭</a:t>
            </a:r>
            <a:r>
              <a:rPr lang="zh-TW" altLang="en-US" dirty="0">
                <a:latin typeface="DFKai-SB" panose="03000509000000000000" pitchFamily="65" charset="-120"/>
                <a:ea typeface="DFKai-SB" panose="03000509000000000000" pitchFamily="65" charset="-120"/>
              </a:rPr>
              <a:t>要在課堂上，向同學們介紹</a:t>
            </a:r>
            <a:r>
              <a:rPr lang="zh-TW" altLang="en-US" dirty="0">
                <a:latin typeface="FZZhongKai-B08" panose="03000509000000000000" pitchFamily="65" charset="-120"/>
                <a:ea typeface="FZZhongKai-B08" panose="03000509000000000000" pitchFamily="65" charset="-120"/>
              </a:rPr>
              <a:t>熊</a:t>
            </a:r>
            <a:r>
              <a:rPr lang="zh-TW" altLang="en-US" dirty="0">
                <a:latin typeface="DFKai-SB" panose="03000509000000000000" pitchFamily="65" charset="-120"/>
                <a:ea typeface="DFKai-SB" panose="03000509000000000000" pitchFamily="65" charset="-120"/>
              </a:rPr>
              <a:t>貓，她便向媽媽</a:t>
            </a:r>
            <a:r>
              <a:rPr lang="zh-TW" altLang="en-US" dirty="0">
                <a:latin typeface="FZZhongKai-B08" panose="03000509000000000000" pitchFamily="65" charset="-120"/>
                <a:ea typeface="FZZhongKai-B08" panose="03000509000000000000" pitchFamily="65" charset="-120"/>
              </a:rPr>
              <a:t>請</a:t>
            </a:r>
            <a:r>
              <a:rPr lang="zh-TW" altLang="en-US" dirty="0">
                <a:latin typeface="DFKai-SB" panose="03000509000000000000" pitchFamily="65" charset="-120"/>
                <a:ea typeface="DFKai-SB" panose="03000509000000000000" pitchFamily="65" charset="-120"/>
              </a:rPr>
              <a:t>教。</a:t>
            </a:r>
          </a:p>
          <a:p>
            <a:pPr>
              <a:spcAft>
                <a:spcPts val="600"/>
              </a:spcAft>
            </a:pPr>
            <a:r>
              <a:rPr lang="zh-TW" altLang="en-US" dirty="0">
                <a:latin typeface="DFKai-SB" panose="03000509000000000000" pitchFamily="65" charset="-120"/>
                <a:ea typeface="DFKai-SB" panose="03000509000000000000" pitchFamily="65" charset="-120"/>
              </a:rPr>
              <a:t>    媽媽</a:t>
            </a:r>
            <a:r>
              <a:rPr lang="zh-TW" altLang="en-US" dirty="0">
                <a:latin typeface="Fayin" pitchFamily="2" charset="-128"/>
                <a:ea typeface="Fayin" pitchFamily="2" charset="-128"/>
              </a:rPr>
              <a:t>告</a:t>
            </a:r>
            <a:r>
              <a:rPr lang="zh-TW" altLang="en-US" dirty="0">
                <a:latin typeface="DFKai-SB" panose="03000509000000000000" pitchFamily="65" charset="-120"/>
                <a:ea typeface="DFKai-SB" panose="03000509000000000000" pitchFamily="65" charset="-120"/>
              </a:rPr>
              <a:t>訴她：「</a:t>
            </a:r>
            <a:r>
              <a:rPr lang="zh-TW" altLang="en-US" dirty="0">
                <a:latin typeface="FZZhongKai-B08" panose="03000509000000000000" pitchFamily="65" charset="-120"/>
                <a:ea typeface="FZZhongKai-B08" panose="03000509000000000000" pitchFamily="65" charset="-120"/>
              </a:rPr>
              <a:t>熊</a:t>
            </a:r>
            <a:r>
              <a:rPr lang="zh-TW" altLang="en-US" dirty="0">
                <a:latin typeface="DFKai-SB" panose="03000509000000000000" pitchFamily="65" charset="-120"/>
                <a:ea typeface="DFKai-SB" panose="03000509000000000000" pitchFamily="65" charset="-120"/>
              </a:rPr>
              <a:t>貓生長在</a:t>
            </a:r>
            <a:r>
              <a:rPr lang="zh-TW" altLang="en-US" u="sng" dirty="0">
                <a:latin typeface="DFKai-SB" panose="03000509000000000000" pitchFamily="65" charset="-120"/>
                <a:ea typeface="DFKai-SB" panose="03000509000000000000" pitchFamily="65" charset="-120"/>
              </a:rPr>
              <a:t>中國</a:t>
            </a:r>
            <a:r>
              <a:rPr lang="zh-TW" altLang="en-US" dirty="0">
                <a:latin typeface="DFKai-SB" panose="03000509000000000000" pitchFamily="65" charset="-120"/>
                <a:ea typeface="DFKai-SB" panose="03000509000000000000" pitchFamily="65" charset="-120"/>
              </a:rPr>
              <a:t>的</a:t>
            </a:r>
            <a:r>
              <a:rPr lang="zh-TW" altLang="en-US" u="sng" dirty="0">
                <a:latin typeface="DFKai-SB" panose="03000509000000000000" pitchFamily="65" charset="-120"/>
                <a:ea typeface="DFKai-SB" panose="03000509000000000000" pitchFamily="65" charset="-120"/>
              </a:rPr>
              <a:t>四川省</a:t>
            </a:r>
            <a:r>
              <a:rPr lang="zh-TW" altLang="en-US" dirty="0">
                <a:latin typeface="DFKai-SB" panose="03000509000000000000" pitchFamily="65" charset="-120"/>
                <a:ea typeface="DFKai-SB" panose="03000509000000000000" pitchFamily="65" charset="-120"/>
              </a:rPr>
              <a:t>。牠</a:t>
            </a:r>
            <a:r>
              <a:rPr lang="zh-TW" altLang="en-US" dirty="0">
                <a:latin typeface="FZZhongKai-B08" panose="03000509000000000000" pitchFamily="65" charset="-120"/>
                <a:ea typeface="FZZhongKai-B08" panose="03000509000000000000" pitchFamily="65" charset="-120"/>
              </a:rPr>
              <a:t>有</a:t>
            </a:r>
            <a:r>
              <a:rPr lang="zh-TW" altLang="en-US" dirty="0">
                <a:latin typeface="DFKai-SB" panose="03000509000000000000" pitchFamily="65" charset="-120"/>
                <a:ea typeface="DFKai-SB" panose="03000509000000000000" pitchFamily="65" charset="-120"/>
              </a:rPr>
              <a:t>胖胖的身</a:t>
            </a:r>
            <a:r>
              <a:rPr lang="zh-TW" altLang="en-US" dirty="0">
                <a:latin typeface="FZZhongKai-B08" panose="03000509000000000000" pitchFamily="65" charset="-120"/>
                <a:ea typeface="FZZhongKai-B08" panose="03000509000000000000" pitchFamily="65" charset="-120"/>
              </a:rPr>
              <a:t>體</a:t>
            </a:r>
            <a:r>
              <a:rPr lang="zh-TW" altLang="en-US" dirty="0">
                <a:latin typeface="DFKai-SB" panose="03000509000000000000" pitchFamily="65" charset="-120"/>
                <a:ea typeface="DFKai-SB" panose="03000509000000000000" pitchFamily="65" charset="-120"/>
              </a:rPr>
              <a:t>，四</a:t>
            </a:r>
            <a:r>
              <a:rPr lang="zh-TW" altLang="en-US" dirty="0">
                <a:latin typeface="FZZhongKai-B08" panose="03000509000000000000" pitchFamily="65" charset="-120"/>
                <a:ea typeface="FZZhongKai-B08" panose="03000509000000000000" pitchFamily="65" charset="-120"/>
              </a:rPr>
              <a:t>肢</a:t>
            </a:r>
            <a:r>
              <a:rPr lang="zh-TW" altLang="en-US" dirty="0">
                <a:latin typeface="DFKai-SB" panose="03000509000000000000" pitchFamily="65" charset="-120"/>
                <a:ea typeface="DFKai-SB" panose="03000509000000000000" pitchFamily="65" charset="-120"/>
              </a:rPr>
              <a:t>、兩</a:t>
            </a:r>
            <a:r>
              <a:rPr lang="zh-TW" altLang="en-US" dirty="0">
                <a:latin typeface="FZZhongKai-B08" panose="03000509000000000000" pitchFamily="65" charset="-120"/>
                <a:ea typeface="FZZhongKai-B08" panose="03000509000000000000" pitchFamily="65" charset="-120"/>
              </a:rPr>
              <a:t>肩</a:t>
            </a:r>
            <a:r>
              <a:rPr lang="zh-TW" altLang="en-US" dirty="0">
                <a:latin typeface="DFKai-SB" panose="03000509000000000000" pitchFamily="65" charset="-120"/>
                <a:ea typeface="DFKai-SB" panose="03000509000000000000" pitchFamily="65" charset="-120"/>
              </a:rPr>
              <a:t>、耳朵和眼圈是黑色的，其他部分都是白色的。那笨頭笨腦的樣子十分可</a:t>
            </a:r>
            <a:r>
              <a:rPr lang="zh-TW" altLang="en-US" dirty="0">
                <a:latin typeface="FZZhongKai-B08" panose="03000509000000000000" pitchFamily="65" charset="-120"/>
                <a:ea typeface="FZZhongKai-B08" panose="03000509000000000000" pitchFamily="65" charset="-120"/>
              </a:rPr>
              <a:t>愛</a:t>
            </a:r>
            <a:r>
              <a:rPr lang="zh-TW" altLang="en-US" dirty="0">
                <a:latin typeface="DFKai-SB" panose="03000509000000000000" pitchFamily="65" charset="-120"/>
                <a:ea typeface="DFKai-SB" panose="03000509000000000000" pitchFamily="65" charset="-120"/>
              </a:rPr>
              <a:t>。」</a:t>
            </a:r>
          </a:p>
          <a:p>
            <a:pPr>
              <a:spcAft>
                <a:spcPts val="600"/>
              </a:spcAft>
            </a:pPr>
            <a:r>
              <a:rPr lang="zh-TW" altLang="en-US" dirty="0">
                <a:latin typeface="DFKai-SB" panose="03000509000000000000" pitchFamily="65" charset="-120"/>
                <a:ea typeface="DFKai-SB" panose="03000509000000000000" pitchFamily="65" charset="-120"/>
              </a:rPr>
              <a:t>    媽媽還</a:t>
            </a:r>
            <a:r>
              <a:rPr lang="zh-TW" altLang="en-US" dirty="0">
                <a:latin typeface="FZZhongKai-B08" panose="03000509000000000000" pitchFamily="65" charset="-120"/>
                <a:ea typeface="FZZhongKai-B08" panose="03000509000000000000" pitchFamily="65" charset="-120"/>
              </a:rPr>
              <a:t>說</a:t>
            </a:r>
            <a:r>
              <a:rPr lang="zh-TW" altLang="en-US" dirty="0">
                <a:latin typeface="DFKai-SB" panose="03000509000000000000" pitchFamily="65" charset="-120"/>
                <a:ea typeface="DFKai-SB" panose="03000509000000000000" pitchFamily="65" charset="-120"/>
              </a:rPr>
              <a:t>：「</a:t>
            </a:r>
            <a:r>
              <a:rPr lang="zh-TW" altLang="en-US" dirty="0">
                <a:latin typeface="FZZhongKai-B08" panose="03000509000000000000" pitchFamily="65" charset="-120"/>
                <a:ea typeface="FZZhongKai-B08" panose="03000509000000000000" pitchFamily="65" charset="-120"/>
              </a:rPr>
              <a:t>熊</a:t>
            </a:r>
            <a:r>
              <a:rPr lang="zh-TW" altLang="en-US" dirty="0">
                <a:latin typeface="DFKai-SB" panose="03000509000000000000" pitchFamily="65" charset="-120"/>
                <a:ea typeface="DFKai-SB" panose="03000509000000000000" pitchFamily="65" charset="-120"/>
              </a:rPr>
              <a:t>貓主要的食物是竹子，牠一天</a:t>
            </a:r>
            <a:r>
              <a:rPr lang="zh-TW" altLang="en-US" dirty="0">
                <a:latin typeface="FZZhongKai-B08" panose="03000509000000000000" pitchFamily="65" charset="-120"/>
                <a:ea typeface="FZZhongKai-B08" panose="03000509000000000000" pitchFamily="65" charset="-120"/>
              </a:rPr>
              <a:t>能</a:t>
            </a:r>
            <a:r>
              <a:rPr lang="zh-TW" altLang="en-US" dirty="0">
                <a:latin typeface="DFKai-SB" panose="03000509000000000000" pitchFamily="65" charset="-120"/>
                <a:ea typeface="DFKai-SB" panose="03000509000000000000" pitchFamily="65" charset="-120"/>
              </a:rPr>
              <a:t>吃三、四十斤。這些</a:t>
            </a:r>
            <a:r>
              <a:rPr lang="zh-TW" altLang="en-US" dirty="0">
                <a:latin typeface="Fayin" pitchFamily="2" charset="-128"/>
                <a:ea typeface="Fayin" pitchFamily="2" charset="-128"/>
              </a:rPr>
              <a:t>竹</a:t>
            </a:r>
            <a:r>
              <a:rPr lang="zh-TW" altLang="en-US" dirty="0">
                <a:latin typeface="DFKai-SB" panose="03000509000000000000" pitchFamily="65" charset="-120"/>
                <a:ea typeface="DFKai-SB" panose="03000509000000000000" pitchFamily="65" charset="-120"/>
              </a:rPr>
              <a:t>子</a:t>
            </a:r>
            <a:r>
              <a:rPr lang="zh-TW" altLang="en-US" dirty="0">
                <a:latin typeface="FZZhongKai-B08" panose="03000509000000000000" pitchFamily="65" charset="-120"/>
                <a:ea typeface="FZZhongKai-B08" panose="03000509000000000000" pitchFamily="65" charset="-120"/>
              </a:rPr>
              <a:t>有時</a:t>
            </a:r>
            <a:r>
              <a:rPr lang="zh-TW" altLang="en-US" dirty="0">
                <a:latin typeface="DFKai-SB" panose="03000509000000000000" pitchFamily="65" charset="-120"/>
                <a:ea typeface="DFKai-SB" panose="03000509000000000000" pitchFamily="65" charset="-120"/>
              </a:rPr>
              <a:t>會大量</a:t>
            </a:r>
            <a:r>
              <a:rPr lang="zh-TW" altLang="en-US" dirty="0">
                <a:latin typeface="FZZhongKai-B08" panose="03000509000000000000" pitchFamily="65" charset="-120"/>
                <a:ea typeface="FZZhongKai-B08" panose="03000509000000000000" pitchFamily="65" charset="-120"/>
              </a:rPr>
              <a:t>死</a:t>
            </a:r>
            <a:r>
              <a:rPr lang="zh-TW" altLang="en-US" dirty="0">
                <a:latin typeface="DFKai-SB" panose="03000509000000000000" pitchFamily="65" charset="-120"/>
                <a:ea typeface="DFKai-SB" panose="03000509000000000000" pitchFamily="65" charset="-120"/>
              </a:rPr>
              <a:t>亡，牠沒</a:t>
            </a:r>
            <a:r>
              <a:rPr lang="zh-TW" altLang="en-US" dirty="0">
                <a:latin typeface="FZZhongKai-B08" panose="03000509000000000000" pitchFamily="65" charset="-120"/>
                <a:ea typeface="FZZhongKai-B08" panose="03000509000000000000" pitchFamily="65" charset="-120"/>
              </a:rPr>
              <a:t>有</a:t>
            </a:r>
            <a:r>
              <a:rPr lang="zh-TW" altLang="en-US" dirty="0">
                <a:latin typeface="DFKai-SB" panose="03000509000000000000" pitchFamily="65" charset="-120"/>
                <a:ea typeface="DFKai-SB" panose="03000509000000000000" pitchFamily="65" charset="-120"/>
              </a:rPr>
              <a:t>足夠的食物，所</a:t>
            </a:r>
            <a:r>
              <a:rPr lang="zh-TW" altLang="en-US" dirty="0">
                <a:latin typeface="Fayin" pitchFamily="2" charset="-128"/>
                <a:ea typeface="Fayin" pitchFamily="2" charset="-128"/>
              </a:rPr>
              <a:t>以</a:t>
            </a:r>
            <a:r>
              <a:rPr lang="zh-TW" altLang="en-US" dirty="0">
                <a:latin typeface="DFKai-SB" panose="03000509000000000000" pitchFamily="65" charset="-120"/>
                <a:ea typeface="DFKai-SB" panose="03000509000000000000" pitchFamily="65" charset="-120"/>
              </a:rPr>
              <a:t>現在</a:t>
            </a:r>
            <a:r>
              <a:rPr lang="zh-TW" altLang="en-US" dirty="0">
                <a:latin typeface="FZZhongKai-B08" panose="03000509000000000000" pitchFamily="65" charset="-120"/>
                <a:ea typeface="FZZhongKai-B08" panose="03000509000000000000" pitchFamily="65" charset="-120"/>
              </a:rPr>
              <a:t>熊</a:t>
            </a:r>
            <a:r>
              <a:rPr lang="zh-TW" altLang="en-US" dirty="0">
                <a:latin typeface="DFKai-SB" panose="03000509000000000000" pitchFamily="65" charset="-120"/>
                <a:ea typeface="DFKai-SB" panose="03000509000000000000" pitchFamily="65" charset="-120"/>
              </a:rPr>
              <a:t>貓的數量越來越少了。」</a:t>
            </a:r>
          </a:p>
          <a:p>
            <a:pPr>
              <a:spcAft>
                <a:spcPts val="600"/>
              </a:spcAft>
            </a:pPr>
            <a:r>
              <a:rPr lang="zh-TW" altLang="en-US" dirty="0">
                <a:latin typeface="DFKai-SB" panose="03000509000000000000" pitchFamily="65" charset="-120"/>
                <a:ea typeface="DFKai-SB" panose="03000509000000000000" pitchFamily="65" charset="-120"/>
              </a:rPr>
              <a:t>    </a:t>
            </a:r>
            <a:r>
              <a:rPr lang="zh-TW" altLang="en-US" u="sng" dirty="0">
                <a:latin typeface="DFKai-SB" panose="03000509000000000000" pitchFamily="65" charset="-120"/>
                <a:ea typeface="DFKai-SB" panose="03000509000000000000" pitchFamily="65" charset="-120"/>
              </a:rPr>
              <a:t>小蘭</a:t>
            </a:r>
            <a:r>
              <a:rPr lang="zh-TW" altLang="en-US" dirty="0">
                <a:latin typeface="FZZhongKai-B08" panose="03000509000000000000" pitchFamily="65" charset="-120"/>
                <a:ea typeface="FZZhongKai-B08" panose="03000509000000000000" pitchFamily="65" charset="-120"/>
              </a:rPr>
              <a:t>說</a:t>
            </a:r>
            <a:r>
              <a:rPr lang="zh-TW" altLang="en-US" dirty="0">
                <a:latin typeface="DFKai-SB" panose="03000509000000000000" pitchFamily="65" charset="-120"/>
                <a:ea typeface="DFKai-SB" panose="03000509000000000000" pitchFamily="65" charset="-120"/>
              </a:rPr>
              <a:t>：「怪不得</a:t>
            </a:r>
            <a:r>
              <a:rPr lang="zh-TW" altLang="en-US" dirty="0">
                <a:latin typeface="FZZhongKai-B08" panose="03000509000000000000" pitchFamily="65" charset="-120"/>
                <a:ea typeface="FZZhongKai-B08" panose="03000509000000000000" pitchFamily="65" charset="-120"/>
              </a:rPr>
              <a:t>熊</a:t>
            </a:r>
            <a:r>
              <a:rPr lang="zh-TW" altLang="en-US" dirty="0">
                <a:latin typeface="DFKai-SB" panose="03000509000000000000" pitchFamily="65" charset="-120"/>
                <a:ea typeface="DFKai-SB" panose="03000509000000000000" pitchFamily="65" charset="-120"/>
              </a:rPr>
              <a:t>貓是受世界</a:t>
            </a:r>
            <a:r>
              <a:rPr lang="zh-TW" altLang="en-US" dirty="0">
                <a:latin typeface="FZZhongKai-B08" panose="03000509000000000000" pitchFamily="65" charset="-120"/>
                <a:ea typeface="FZZhongKai-B08" panose="03000509000000000000" pitchFamily="65" charset="-120"/>
              </a:rPr>
              <a:t>保</a:t>
            </a:r>
            <a:r>
              <a:rPr lang="zh-TW" altLang="en-US" dirty="0">
                <a:latin typeface="DFKai-SB" panose="03000509000000000000" pitchFamily="65" charset="-120"/>
                <a:ea typeface="DFKai-SB" panose="03000509000000000000" pitchFamily="65" charset="-120"/>
              </a:rPr>
              <a:t>護的野生動物。 」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zh-TW" altLang="en-US" dirty="0">
              <a:latin typeface="FZZhongKai-B08" panose="03000509000000000000" pitchFamily="65" charset="-120"/>
              <a:ea typeface="FZZhongKai-B08" panose="03000509000000000000" pitchFamily="65" charset="-120"/>
            </a:endParaRPr>
          </a:p>
        </p:txBody>
      </p:sp>
      <p:pic>
        <p:nvPicPr>
          <p:cNvPr id="10" name="圖片 9">
            <a:extLst>
              <a:ext uri="{FF2B5EF4-FFF2-40B4-BE49-F238E27FC236}">
                <a16:creationId xmlns:a16="http://schemas.microsoft.com/office/drawing/2014/main" id="{51CE2DDF-3D97-4C94-A69A-3D9A0A111F3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13083"/>
            <a:ext cx="12192000" cy="6831834"/>
          </a:xfrm>
          <a:prstGeom prst="rect">
            <a:avLst/>
          </a:prstGeom>
        </p:spPr>
      </p:pic>
      <p:pic>
        <p:nvPicPr>
          <p:cNvPr id="11" name="第十七課    熊貓">
            <a:hlinkClick r:id="" action="ppaction://media"/>
            <a:extLst>
              <a:ext uri="{FF2B5EF4-FFF2-40B4-BE49-F238E27FC236}">
                <a16:creationId xmlns:a16="http://schemas.microsoft.com/office/drawing/2014/main" id="{03C82DBA-2082-4ACC-B665-99B18630883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282102" y="4868281"/>
            <a:ext cx="487363" cy="487363"/>
          </a:xfrm>
          <a:prstGeom prst="rect">
            <a:avLst/>
          </a:prstGeom>
        </p:spPr>
      </p:pic>
      <p:pic>
        <p:nvPicPr>
          <p:cNvPr id="12" name="2022-第十七課    熊貓 詞語">
            <a:hlinkClick r:id="" action="ppaction://media"/>
            <a:extLst>
              <a:ext uri="{FF2B5EF4-FFF2-40B4-BE49-F238E27FC236}">
                <a16:creationId xmlns:a16="http://schemas.microsoft.com/office/drawing/2014/main" id="{83E358B8-8932-4528-8F27-457FD85B35B3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695625" y="1715178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984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379</TotalTime>
  <Words>258</Words>
  <Application>Microsoft Office PowerPoint</Application>
  <PresentationFormat>寬螢幕</PresentationFormat>
  <Paragraphs>12</Paragraphs>
  <Slides>1</Slides>
  <Notes>0</Notes>
  <HiddenSlides>0</HiddenSlides>
  <MMClips>2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</vt:i4>
      </vt:variant>
    </vt:vector>
  </HeadingPairs>
  <TitlesOfParts>
    <vt:vector size="9" baseType="lpstr">
      <vt:lpstr>DFKai-SB</vt:lpstr>
      <vt:lpstr>Fayin</vt:lpstr>
      <vt:lpstr>FZZhongKai-B08</vt:lpstr>
      <vt:lpstr>新細明體</vt:lpstr>
      <vt:lpstr>Arial</vt:lpstr>
      <vt:lpstr>Calibri</vt:lpstr>
      <vt:lpstr>Calibri Light</vt:lpstr>
      <vt:lpstr>Office 佈景主題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Kee-Chuen Wong</dc:creator>
  <cp:lastModifiedBy>K.C. Wong</cp:lastModifiedBy>
  <cp:revision>62</cp:revision>
  <dcterms:created xsi:type="dcterms:W3CDTF">2021-09-27T08:40:27Z</dcterms:created>
  <dcterms:modified xsi:type="dcterms:W3CDTF">2024-02-17T13:57:08Z</dcterms:modified>
</cp:coreProperties>
</file>